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56" r:id="rId2"/>
    <p:sldId id="257" r:id="rId3"/>
    <p:sldId id="258" r:id="rId4"/>
    <p:sldId id="267" r:id="rId5"/>
    <p:sldId id="259" r:id="rId6"/>
    <p:sldId id="260" r:id="rId7"/>
    <p:sldId id="269" r:id="rId8"/>
    <p:sldId id="262" r:id="rId9"/>
    <p:sldId id="265" r:id="rId10"/>
    <p:sldId id="264" r:id="rId11"/>
    <p:sldId id="271" r:id="rId12"/>
    <p:sldId id="270" r:id="rId13"/>
    <p:sldId id="266"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D216"/>
    <a:srgbClr val="F8D315"/>
    <a:srgbClr val="FFFC00"/>
    <a:srgbClr val="000000"/>
    <a:srgbClr val="8E181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0"/>
  </p:normalViewPr>
  <p:slideViewPr>
    <p:cSldViewPr snapToGrid="0" snapToObjects="1">
      <p:cViewPr varScale="1">
        <p:scale>
          <a:sx n="115" d="100"/>
          <a:sy n="115" d="100"/>
        </p:scale>
        <p:origin x="-65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B6E934-D04E-4945-838B-99110286CA73}" type="datetimeFigureOut">
              <a:rPr lang="en-US" smtClean="0"/>
              <a:t>7/23/20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D73B34-68F3-DF49-8683-ACCEB1A4F50C}" type="slidenum">
              <a:rPr lang="en-US" smtClean="0"/>
              <a:t>‹#›</a:t>
            </a:fld>
            <a:endParaRPr lang="en-US"/>
          </a:p>
        </p:txBody>
      </p:sp>
    </p:spTree>
    <p:extLst>
      <p:ext uri="{BB962C8B-B14F-4D97-AF65-F5344CB8AC3E}">
        <p14:creationId xmlns:p14="http://schemas.microsoft.com/office/powerpoint/2010/main" val="222465398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D73B34-68F3-DF49-8683-ACCEB1A4F50C}" type="slidenum">
              <a:rPr lang="en-US" smtClean="0"/>
              <a:t>5</a:t>
            </a:fld>
            <a:endParaRPr lang="en-US"/>
          </a:p>
        </p:txBody>
      </p:sp>
    </p:spTree>
    <p:extLst>
      <p:ext uri="{BB962C8B-B14F-4D97-AF65-F5344CB8AC3E}">
        <p14:creationId xmlns:p14="http://schemas.microsoft.com/office/powerpoint/2010/main" val="2029114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as far as I’ve gotten.</a:t>
            </a:r>
          </a:p>
        </p:txBody>
      </p:sp>
      <p:sp>
        <p:nvSpPr>
          <p:cNvPr id="4" name="Slide Number Placeholder 3"/>
          <p:cNvSpPr>
            <a:spLocks noGrp="1"/>
          </p:cNvSpPr>
          <p:nvPr>
            <p:ph type="sldNum" sz="quarter" idx="10"/>
          </p:nvPr>
        </p:nvSpPr>
        <p:spPr/>
        <p:txBody>
          <a:bodyPr/>
          <a:lstStyle/>
          <a:p>
            <a:fld id="{1BD73B34-68F3-DF49-8683-ACCEB1A4F50C}" type="slidenum">
              <a:rPr lang="en-US" smtClean="0"/>
              <a:t>8</a:t>
            </a:fld>
            <a:endParaRPr lang="en-US"/>
          </a:p>
        </p:txBody>
      </p:sp>
    </p:spTree>
    <p:extLst>
      <p:ext uri="{BB962C8B-B14F-4D97-AF65-F5344CB8AC3E}">
        <p14:creationId xmlns:p14="http://schemas.microsoft.com/office/powerpoint/2010/main" val="294157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as far as I’ve gotten.</a:t>
            </a:r>
          </a:p>
        </p:txBody>
      </p:sp>
      <p:sp>
        <p:nvSpPr>
          <p:cNvPr id="4" name="Slide Number Placeholder 3"/>
          <p:cNvSpPr>
            <a:spLocks noGrp="1"/>
          </p:cNvSpPr>
          <p:nvPr>
            <p:ph type="sldNum" sz="quarter" idx="10"/>
          </p:nvPr>
        </p:nvSpPr>
        <p:spPr/>
        <p:txBody>
          <a:bodyPr/>
          <a:lstStyle/>
          <a:p>
            <a:fld id="{1BD73B34-68F3-DF49-8683-ACCEB1A4F50C}" type="slidenum">
              <a:rPr lang="en-US" smtClean="0"/>
              <a:t>9</a:t>
            </a:fld>
            <a:endParaRPr lang="en-US"/>
          </a:p>
        </p:txBody>
      </p:sp>
    </p:spTree>
    <p:extLst>
      <p:ext uri="{BB962C8B-B14F-4D97-AF65-F5344CB8AC3E}">
        <p14:creationId xmlns:p14="http://schemas.microsoft.com/office/powerpoint/2010/main" val="2685483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as far as I’ve gotten.</a:t>
            </a:r>
          </a:p>
        </p:txBody>
      </p:sp>
      <p:sp>
        <p:nvSpPr>
          <p:cNvPr id="4" name="Slide Number Placeholder 3"/>
          <p:cNvSpPr>
            <a:spLocks noGrp="1"/>
          </p:cNvSpPr>
          <p:nvPr>
            <p:ph type="sldNum" sz="quarter" idx="10"/>
          </p:nvPr>
        </p:nvSpPr>
        <p:spPr/>
        <p:txBody>
          <a:bodyPr/>
          <a:lstStyle/>
          <a:p>
            <a:fld id="{1BD73B34-68F3-DF49-8683-ACCEB1A4F50C}" type="slidenum">
              <a:rPr lang="en-US" smtClean="0"/>
              <a:t>10</a:t>
            </a:fld>
            <a:endParaRPr lang="en-US"/>
          </a:p>
        </p:txBody>
      </p:sp>
    </p:spTree>
    <p:extLst>
      <p:ext uri="{BB962C8B-B14F-4D97-AF65-F5344CB8AC3E}">
        <p14:creationId xmlns:p14="http://schemas.microsoft.com/office/powerpoint/2010/main" val="243323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as far as I’ve gotten.</a:t>
            </a:r>
          </a:p>
        </p:txBody>
      </p:sp>
      <p:sp>
        <p:nvSpPr>
          <p:cNvPr id="4" name="Slide Number Placeholder 3"/>
          <p:cNvSpPr>
            <a:spLocks noGrp="1"/>
          </p:cNvSpPr>
          <p:nvPr>
            <p:ph type="sldNum" sz="quarter" idx="10"/>
          </p:nvPr>
        </p:nvSpPr>
        <p:spPr/>
        <p:txBody>
          <a:bodyPr/>
          <a:lstStyle/>
          <a:p>
            <a:fld id="{1BD73B34-68F3-DF49-8683-ACCEB1A4F50C}" type="slidenum">
              <a:rPr lang="en-US" smtClean="0"/>
              <a:t>11</a:t>
            </a:fld>
            <a:endParaRPr lang="en-US"/>
          </a:p>
        </p:txBody>
      </p:sp>
    </p:spTree>
    <p:extLst>
      <p:ext uri="{BB962C8B-B14F-4D97-AF65-F5344CB8AC3E}">
        <p14:creationId xmlns:p14="http://schemas.microsoft.com/office/powerpoint/2010/main" val="2454462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D73B34-68F3-DF49-8683-ACCEB1A4F50C}" type="slidenum">
              <a:rPr lang="en-US" smtClean="0"/>
              <a:t>12</a:t>
            </a:fld>
            <a:endParaRPr lang="en-US"/>
          </a:p>
        </p:txBody>
      </p:sp>
    </p:spTree>
    <p:extLst>
      <p:ext uri="{BB962C8B-B14F-4D97-AF65-F5344CB8AC3E}">
        <p14:creationId xmlns:p14="http://schemas.microsoft.com/office/powerpoint/2010/main" val="690564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as far as I’ve gotten.</a:t>
            </a:r>
          </a:p>
        </p:txBody>
      </p:sp>
      <p:sp>
        <p:nvSpPr>
          <p:cNvPr id="4" name="Slide Number Placeholder 3"/>
          <p:cNvSpPr>
            <a:spLocks noGrp="1"/>
          </p:cNvSpPr>
          <p:nvPr>
            <p:ph type="sldNum" sz="quarter" idx="10"/>
          </p:nvPr>
        </p:nvSpPr>
        <p:spPr/>
        <p:txBody>
          <a:bodyPr/>
          <a:lstStyle/>
          <a:p>
            <a:fld id="{1BD73B34-68F3-DF49-8683-ACCEB1A4F50C}" type="slidenum">
              <a:rPr lang="en-US" smtClean="0"/>
              <a:t>13</a:t>
            </a:fld>
            <a:endParaRPr lang="en-US"/>
          </a:p>
        </p:txBody>
      </p:sp>
    </p:spTree>
    <p:extLst>
      <p:ext uri="{BB962C8B-B14F-4D97-AF65-F5344CB8AC3E}">
        <p14:creationId xmlns:p14="http://schemas.microsoft.com/office/powerpoint/2010/main" val="1613565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67D7C0F-3923-5945-88B5-35F7CA833CA2}" type="datetimeFigureOut">
              <a:rPr lang="en-US" smtClean="0"/>
              <a:t>7/23/20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14577419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7D7C0F-3923-5945-88B5-35F7CA833CA2}" type="datetimeFigureOut">
              <a:rPr lang="en-US" smtClean="0"/>
              <a:t>7/23/20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1709976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7D7C0F-3923-5945-88B5-35F7CA833CA2}" type="datetimeFigureOut">
              <a:rPr lang="en-US" smtClean="0"/>
              <a:t>7/23/20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65156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7D7C0F-3923-5945-88B5-35F7CA833CA2}" type="datetimeFigureOut">
              <a:rPr lang="en-US" smtClean="0"/>
              <a:t>7/23/20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453185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7D7C0F-3923-5945-88B5-35F7CA833CA2}" type="datetimeFigureOut">
              <a:rPr lang="en-US" smtClean="0"/>
              <a:t>7/23/20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3052510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7D7C0F-3923-5945-88B5-35F7CA833CA2}" type="datetimeFigureOut">
              <a:rPr lang="en-US" smtClean="0"/>
              <a:t>7/23/20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4058430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7D7C0F-3923-5945-88B5-35F7CA833CA2}" type="datetimeFigureOut">
              <a:rPr lang="en-US" smtClean="0"/>
              <a:t>7/23/20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277733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7D7C0F-3923-5945-88B5-35F7CA833CA2}" type="datetimeFigureOut">
              <a:rPr lang="en-US" smtClean="0"/>
              <a:t>7/23/20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241796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7D7C0F-3923-5945-88B5-35F7CA833CA2}" type="datetimeFigureOut">
              <a:rPr lang="en-US" smtClean="0"/>
              <a:t>7/23/20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900784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7D7C0F-3923-5945-88B5-35F7CA833CA2}" type="datetimeFigureOut">
              <a:rPr lang="en-US" smtClean="0"/>
              <a:t>7/23/20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3891053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7D7C0F-3923-5945-88B5-35F7CA833CA2}" type="datetimeFigureOut">
              <a:rPr lang="en-US" smtClean="0"/>
              <a:t>7/23/20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52368E-0454-094F-8942-CB6B9F3F1462}" type="slidenum">
              <a:rPr lang="en-US" smtClean="0"/>
              <a:t>‹#›</a:t>
            </a:fld>
            <a:endParaRPr lang="en-US"/>
          </a:p>
        </p:txBody>
      </p:sp>
    </p:spTree>
    <p:extLst>
      <p:ext uri="{BB962C8B-B14F-4D97-AF65-F5344CB8AC3E}">
        <p14:creationId xmlns:p14="http://schemas.microsoft.com/office/powerpoint/2010/main" val="230191481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7D7C0F-3923-5945-88B5-35F7CA833CA2}" type="datetimeFigureOut">
              <a:rPr lang="en-US" smtClean="0"/>
              <a:t>7/23/20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52368E-0454-094F-8942-CB6B9F3F1462}" type="slidenum">
              <a:rPr lang="en-US" smtClean="0"/>
              <a:t>‹#›</a:t>
            </a:fld>
            <a:endParaRPr lang="en-US"/>
          </a:p>
        </p:txBody>
      </p:sp>
    </p:spTree>
    <p:extLst>
      <p:ext uri="{BB962C8B-B14F-4D97-AF65-F5344CB8AC3E}">
        <p14:creationId xmlns:p14="http://schemas.microsoft.com/office/powerpoint/2010/main" val="1661378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12.png"/><Relationship Id="rId1" Type="http://schemas.openxmlformats.org/officeDocument/2006/relationships/video" Target="https://www.youtube.com/embed/_Ph8IxbAYsU?feature=oembed" TargetMode="Externa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4.png"/><Relationship Id="rId1" Type="http://schemas.openxmlformats.org/officeDocument/2006/relationships/video" Target="https://www.youtube.com/embed/-QIhizB8wsU?feature=oembed" TargetMode="Externa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video" Target="https://www.youtube.com/embed/lbXkpJBPsC4?feature=oembed" TargetMode="External"/><Relationship Id="rId2" Type="http://schemas.openxmlformats.org/officeDocument/2006/relationships/slideLayout" Target="../slideLayouts/slideLayout2.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6.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7.png"/><Relationship Id="rId1" Type="http://schemas.openxmlformats.org/officeDocument/2006/relationships/video" Target="https://www.youtube.com/embed/ScCRvNiu5JA?feature=oembed" TargetMode="Externa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4979" y="2274958"/>
            <a:ext cx="7814040" cy="813802"/>
          </a:xfrm>
        </p:spPr>
        <p:txBody>
          <a:bodyPr>
            <a:normAutofit fontScale="90000"/>
          </a:bodyPr>
          <a:lstStyle/>
          <a:p>
            <a:r>
              <a:rPr lang="en-US" b="1" dirty="0"/>
              <a:t/>
            </a:r>
            <a:br>
              <a:rPr lang="en-US" b="1" dirty="0"/>
            </a:br>
            <a:r>
              <a:rPr lang="en-US" sz="1200" b="1" dirty="0"/>
              <a:t/>
            </a:r>
            <a:br>
              <a:rPr lang="en-US" sz="1200" b="1" dirty="0"/>
            </a:br>
            <a:r>
              <a:rPr lang="en-US" sz="8900" b="1" dirty="0"/>
              <a:t>Bringing Justice  </a:t>
            </a:r>
            <a:r>
              <a:rPr lang="en-US" sz="6000" b="1" dirty="0"/>
              <a:t/>
            </a:r>
            <a:br>
              <a:rPr lang="en-US" sz="6000" b="1" dirty="0"/>
            </a:br>
            <a:endParaRPr lang="en-US" sz="6000"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585681" y="501347"/>
            <a:ext cx="1380058" cy="1353957"/>
          </a:xfrm>
          <a:prstGeom prst="rect">
            <a:avLst/>
          </a:prstGeom>
          <a:noFill/>
          <a:ln>
            <a:noFill/>
          </a:ln>
        </p:spPr>
      </p:pic>
      <p:pic>
        <p:nvPicPr>
          <p:cNvPr id="8" name="Picture 7" descr="A picture containing food, drawing&#10;&#10;Description automatically generated">
            <a:extLst>
              <a:ext uri="{FF2B5EF4-FFF2-40B4-BE49-F238E27FC236}">
                <a16:creationId xmlns="" xmlns:a16="http://schemas.microsoft.com/office/drawing/2014/main" id="{F61147C4-D501-7A4C-B851-1F5B233C1E9D}"/>
              </a:ext>
            </a:extLst>
          </p:cNvPr>
          <p:cNvPicPr>
            <a:picLocks noChangeAspect="1"/>
          </p:cNvPicPr>
          <p:nvPr/>
        </p:nvPicPr>
        <p:blipFill rotWithShape="1">
          <a:blip r:embed="rId3"/>
          <a:srcRect b="32741"/>
          <a:stretch/>
        </p:blipFill>
        <p:spPr>
          <a:xfrm>
            <a:off x="1020725" y="3429000"/>
            <a:ext cx="7102549" cy="2708399"/>
          </a:xfrm>
          <a:prstGeom prst="rect">
            <a:avLst/>
          </a:prstGeom>
        </p:spPr>
      </p:pic>
      <p:sp>
        <p:nvSpPr>
          <p:cNvPr id="9" name="Rectangle 8">
            <a:extLst>
              <a:ext uri="{FF2B5EF4-FFF2-40B4-BE49-F238E27FC236}">
                <a16:creationId xmlns="" xmlns:a16="http://schemas.microsoft.com/office/drawing/2014/main" id="{02BDE3D3-E686-804E-885C-737588D0BD97}"/>
              </a:ext>
            </a:extLst>
          </p:cNvPr>
          <p:cNvSpPr/>
          <p:nvPr/>
        </p:nvSpPr>
        <p:spPr>
          <a:xfrm>
            <a:off x="1286540" y="4933507"/>
            <a:ext cx="6613451" cy="925033"/>
          </a:xfrm>
          <a:prstGeom prst="rect">
            <a:avLst/>
          </a:prstGeom>
          <a:solidFill>
            <a:srgbClr val="0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6483274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normAutofit/>
          </a:bodyPr>
          <a:lstStyle/>
          <a:p>
            <a:r>
              <a:rPr lang="en-US" sz="4000" dirty="0"/>
              <a:t>Moving from Analysis to Action</a:t>
            </a:r>
          </a:p>
        </p:txBody>
      </p:sp>
      <p:sp>
        <p:nvSpPr>
          <p:cNvPr id="3" name="Content Placeholder 2">
            <a:extLst>
              <a:ext uri="{FF2B5EF4-FFF2-40B4-BE49-F238E27FC236}">
                <a16:creationId xmlns="" xmlns:a16="http://schemas.microsoft.com/office/drawing/2014/main" id="{DCF89E88-BBFF-A246-BFCB-E9860EBC85C1}"/>
              </a:ext>
            </a:extLst>
          </p:cNvPr>
          <p:cNvSpPr>
            <a:spLocks noGrp="1"/>
          </p:cNvSpPr>
          <p:nvPr>
            <p:ph idx="1"/>
          </p:nvPr>
        </p:nvSpPr>
        <p:spPr/>
        <p:txBody>
          <a:bodyPr/>
          <a:lstStyle/>
          <a:p>
            <a:pPr marL="0" indent="0">
              <a:buNone/>
            </a:pPr>
            <a:r>
              <a:rPr lang="en-US" dirty="0" smtClean="0"/>
              <a:t>What have we identified that needs to change?</a:t>
            </a:r>
          </a:p>
          <a:p>
            <a:pPr marL="0" indent="0">
              <a:buNone/>
            </a:pPr>
            <a:r>
              <a:rPr lang="en-US" dirty="0" smtClean="0"/>
              <a:t>What would the desired change look like?</a:t>
            </a:r>
          </a:p>
          <a:p>
            <a:pPr marL="0" indent="0">
              <a:buNone/>
            </a:pPr>
            <a:endParaRPr lang="en-US" dirty="0"/>
          </a:p>
        </p:txBody>
      </p:sp>
      <p:pic>
        <p:nvPicPr>
          <p:cNvPr id="5" name="Picture 4"/>
          <p:cNvPicPr>
            <a:picLocks noChangeAspect="1"/>
          </p:cNvPicPr>
          <p:nvPr/>
        </p:nvPicPr>
        <p:blipFill>
          <a:blip r:embed="rId3"/>
          <a:stretch>
            <a:fillRect/>
          </a:stretch>
        </p:blipFill>
        <p:spPr>
          <a:xfrm>
            <a:off x="2977320" y="3478695"/>
            <a:ext cx="3158435" cy="3158435"/>
          </a:xfrm>
          <a:prstGeom prst="rect">
            <a:avLst/>
          </a:prstGeom>
        </p:spPr>
      </p:pic>
      <p:pic>
        <p:nvPicPr>
          <p:cNvPr id="6" name="Picture 5"/>
          <p:cNvPicPr>
            <a:picLocks noChangeAspect="1"/>
          </p:cNvPicPr>
          <p:nvPr/>
        </p:nvPicPr>
        <p:blipFill>
          <a:blip r:embed="rId4"/>
          <a:stretch>
            <a:fillRect/>
          </a:stretch>
        </p:blipFill>
        <p:spPr>
          <a:xfrm>
            <a:off x="288234" y="3075610"/>
            <a:ext cx="2540000" cy="2540000"/>
          </a:xfrm>
          <a:prstGeom prst="rect">
            <a:avLst/>
          </a:prstGeom>
        </p:spPr>
      </p:pic>
      <p:pic>
        <p:nvPicPr>
          <p:cNvPr id="7" name="Picture 6"/>
          <p:cNvPicPr>
            <a:picLocks noChangeAspect="1"/>
          </p:cNvPicPr>
          <p:nvPr/>
        </p:nvPicPr>
        <p:blipFill>
          <a:blip r:embed="rId5"/>
          <a:stretch>
            <a:fillRect/>
          </a:stretch>
        </p:blipFill>
        <p:spPr>
          <a:xfrm>
            <a:off x="6257235" y="3075610"/>
            <a:ext cx="2540000" cy="2540000"/>
          </a:xfrm>
          <a:prstGeom prst="rect">
            <a:avLst/>
          </a:prstGeom>
        </p:spPr>
      </p:pic>
    </p:spTree>
    <p:extLst>
      <p:ext uri="{BB962C8B-B14F-4D97-AF65-F5344CB8AC3E}">
        <p14:creationId xmlns:p14="http://schemas.microsoft.com/office/powerpoint/2010/main" val="418578596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411497" cy="1143000"/>
          </a:xfrm>
        </p:spPr>
        <p:style>
          <a:lnRef idx="2">
            <a:schemeClr val="accent2">
              <a:shade val="50000"/>
            </a:schemeClr>
          </a:lnRef>
          <a:fillRef idx="1">
            <a:schemeClr val="accent2"/>
          </a:fillRef>
          <a:effectRef idx="0">
            <a:schemeClr val="accent2"/>
          </a:effectRef>
          <a:fontRef idx="minor">
            <a:schemeClr val="lt1"/>
          </a:fontRef>
        </p:style>
        <p:txBody>
          <a:bodyPr anchor="ctr">
            <a:normAutofit/>
          </a:bodyPr>
          <a:lstStyle/>
          <a:p>
            <a:r>
              <a:rPr lang="en-US" sz="4000" dirty="0" smtClean="0"/>
              <a:t>What I / We Will Do</a:t>
            </a:r>
            <a:endParaRPr lang="en-US" sz="4000" dirty="0"/>
          </a:p>
        </p:txBody>
      </p:sp>
      <p:sp>
        <p:nvSpPr>
          <p:cNvPr id="5" name="Content Placeholder 4">
            <a:extLst>
              <a:ext uri="{FF2B5EF4-FFF2-40B4-BE49-F238E27FC236}">
                <a16:creationId xmlns="" xmlns:a16="http://schemas.microsoft.com/office/drawing/2014/main" id="{4BC16D28-556A-3F41-89A4-318950256492}"/>
              </a:ext>
            </a:extLst>
          </p:cNvPr>
          <p:cNvSpPr>
            <a:spLocks noGrp="1"/>
          </p:cNvSpPr>
          <p:nvPr>
            <p:ph idx="1"/>
          </p:nvPr>
        </p:nvSpPr>
        <p:spPr>
          <a:xfrm>
            <a:off x="457200" y="1600200"/>
            <a:ext cx="8229600" cy="4882322"/>
          </a:xfrm>
        </p:spPr>
        <p:txBody>
          <a:bodyPr>
            <a:normAutofit fontScale="92500"/>
          </a:bodyPr>
          <a:lstStyle/>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smtClean="0"/>
          </a:p>
          <a:p>
            <a:pPr marL="0" indent="0">
              <a:buNone/>
            </a:pPr>
            <a:endParaRPr lang="en-US" sz="800" dirty="0"/>
          </a:p>
          <a:p>
            <a:pPr marL="0" indent="0">
              <a:buNone/>
            </a:pPr>
            <a:endParaRPr lang="en-US" sz="800" dirty="0" smtClean="0"/>
          </a:p>
          <a:p>
            <a:pPr marL="0" indent="0">
              <a:buNone/>
            </a:pPr>
            <a:endParaRPr lang="en-US" sz="800" dirty="0"/>
          </a:p>
          <a:p>
            <a:pPr marL="0" indent="0">
              <a:buNone/>
            </a:pPr>
            <a:r>
              <a:rPr lang="en-US" sz="2400" dirty="0" smtClean="0"/>
              <a:t>Consider:</a:t>
            </a:r>
          </a:p>
          <a:p>
            <a:pPr>
              <a:buFont typeface="Wingdings" charset="2"/>
              <a:buChar char="Ø"/>
            </a:pPr>
            <a:r>
              <a:rPr lang="en-US" sz="2400" dirty="0" smtClean="0"/>
              <a:t>One </a:t>
            </a:r>
            <a:r>
              <a:rPr lang="en-US" sz="2400" dirty="0"/>
              <a:t>thing </a:t>
            </a:r>
            <a:r>
              <a:rPr lang="en-US" sz="2400" dirty="0" smtClean="0"/>
              <a:t>that’s easy that you can do by yourself</a:t>
            </a:r>
            <a:endParaRPr lang="en-US" sz="2400" dirty="0"/>
          </a:p>
          <a:p>
            <a:pPr>
              <a:buFont typeface="Wingdings" charset="2"/>
              <a:buChar char="Ø"/>
            </a:pPr>
            <a:r>
              <a:rPr lang="en-US" sz="2400" dirty="0"/>
              <a:t>One thing </a:t>
            </a:r>
            <a:r>
              <a:rPr lang="en-US" sz="2400" dirty="0" smtClean="0"/>
              <a:t>that might be harder that </a:t>
            </a:r>
            <a:r>
              <a:rPr lang="en-US" sz="2400" dirty="0"/>
              <a:t>you </a:t>
            </a:r>
            <a:r>
              <a:rPr lang="en-US" sz="2400" dirty="0" smtClean="0"/>
              <a:t>can do with other people</a:t>
            </a:r>
            <a:endParaRPr lang="en-US" sz="2400" dirty="0" smtClean="0"/>
          </a:p>
          <a:p>
            <a:pPr>
              <a:buFont typeface="Wingdings" charset="2"/>
              <a:buChar char="Ø"/>
            </a:pPr>
            <a:r>
              <a:rPr lang="en-US" sz="2400" dirty="0" smtClean="0"/>
              <a:t>Something else</a:t>
            </a:r>
            <a:endParaRPr lang="en-US" sz="2400" dirty="0"/>
          </a:p>
        </p:txBody>
      </p:sp>
      <p:pic>
        <p:nvPicPr>
          <p:cNvPr id="9" name="Picture 8"/>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710635"/>
            <a:ext cx="6858000" cy="2883535"/>
          </a:xfrm>
          <a:prstGeom prst="rect">
            <a:avLst/>
          </a:prstGeom>
          <a:noFill/>
          <a:ln>
            <a:noFill/>
          </a:ln>
        </p:spPr>
      </p:pic>
    </p:spTree>
    <p:extLst>
      <p:ext uri="{BB962C8B-B14F-4D97-AF65-F5344CB8AC3E}">
        <p14:creationId xmlns:p14="http://schemas.microsoft.com/office/powerpoint/2010/main" val="7624581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8D216"/>
          </a:solidFill>
          <a:ln>
            <a:noFill/>
          </a:ln>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US" dirty="0">
                <a:solidFill>
                  <a:schemeClr val="tx1"/>
                </a:solidFill>
              </a:rPr>
              <a:t>Closing Song</a:t>
            </a:r>
          </a:p>
        </p:txBody>
      </p:sp>
      <p:pic>
        <p:nvPicPr>
          <p:cNvPr id="10" name="Online Media 9" descr="A New Unsettling Force Music Video">
            <a:hlinkClick r:id="" action="ppaction://media"/>
            <a:extLst>
              <a:ext uri="{FF2B5EF4-FFF2-40B4-BE49-F238E27FC236}">
                <a16:creationId xmlns="" xmlns:a16="http://schemas.microsoft.com/office/drawing/2014/main" id="{003C9DDD-36D8-E345-9C8F-62996350674C}"/>
              </a:ext>
            </a:extLst>
          </p:cNvPr>
          <p:cNvPicPr>
            <a:picLocks noGrp="1" noRot="1" noChangeAspect="1"/>
          </p:cNvPicPr>
          <p:nvPr>
            <p:ph idx="1"/>
            <a:quickTimeFile r:link="rId1"/>
          </p:nvPr>
        </p:nvPicPr>
        <p:blipFill>
          <a:blip r:embed="rId4"/>
          <a:stretch>
            <a:fillRect/>
          </a:stretch>
        </p:blipFill>
        <p:spPr>
          <a:xfrm>
            <a:off x="549275" y="1600200"/>
            <a:ext cx="8045450" cy="4525963"/>
          </a:xfrm>
          <a:prstGeom prst="rect">
            <a:avLst/>
          </a:prstGeom>
        </p:spPr>
      </p:pic>
    </p:spTree>
    <p:extLst>
      <p:ext uri="{BB962C8B-B14F-4D97-AF65-F5344CB8AC3E}">
        <p14:creationId xmlns:p14="http://schemas.microsoft.com/office/powerpoint/2010/main" val="325536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normAutofit/>
          </a:bodyPr>
          <a:lstStyle/>
          <a:p>
            <a:r>
              <a:rPr lang="en-US" sz="4000" dirty="0" smtClean="0"/>
              <a:t>Forward together, not one step back</a:t>
            </a:r>
            <a:endParaRPr lang="en-US" sz="4000" dirty="0"/>
          </a:p>
        </p:txBody>
      </p:sp>
      <p:pic>
        <p:nvPicPr>
          <p:cNvPr id="4" name="Content Placeholder 3" descr="A person holding a sign&#10;&#10;Description automatically generated">
            <a:extLst>
              <a:ext uri="{FF2B5EF4-FFF2-40B4-BE49-F238E27FC236}">
                <a16:creationId xmlns="" xmlns:a16="http://schemas.microsoft.com/office/drawing/2014/main" id="{1518BB1B-0094-5440-91FC-54763F95C1C6}"/>
              </a:ext>
            </a:extLst>
          </p:cNvPr>
          <p:cNvPicPr>
            <a:picLocks noGrp="1" noChangeAspect="1"/>
          </p:cNvPicPr>
          <p:nvPr>
            <p:ph idx="1"/>
          </p:nvPr>
        </p:nvPicPr>
        <p:blipFill>
          <a:blip r:embed="rId3"/>
          <a:stretch>
            <a:fillRect/>
          </a:stretch>
        </p:blipFill>
        <p:spPr>
          <a:xfrm>
            <a:off x="696270" y="1600200"/>
            <a:ext cx="7751460" cy="4525963"/>
          </a:xfrm>
          <a:prstGeom prst="rect">
            <a:avLst/>
          </a:prstGeom>
        </p:spPr>
      </p:pic>
    </p:spTree>
    <p:extLst>
      <p:ext uri="{BB962C8B-B14F-4D97-AF65-F5344CB8AC3E}">
        <p14:creationId xmlns:p14="http://schemas.microsoft.com/office/powerpoint/2010/main" val="78408420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613767"/>
          </a:xfrm>
        </p:spPr>
        <p:txBody>
          <a:bodyPr>
            <a:noAutofit/>
          </a:bodyPr>
          <a:lstStyle/>
          <a:p>
            <a:r>
              <a:rPr lang="en-US" sz="7200" b="1" dirty="0"/>
              <a:t>Welcome!</a:t>
            </a:r>
          </a:p>
        </p:txBody>
      </p:sp>
      <p:sp>
        <p:nvSpPr>
          <p:cNvPr id="3" name="TextBox 2"/>
          <p:cNvSpPr txBox="1"/>
          <p:nvPr/>
        </p:nvSpPr>
        <p:spPr>
          <a:xfrm>
            <a:off x="457200" y="467698"/>
            <a:ext cx="8229600" cy="2308324"/>
          </a:xfrm>
          <a:prstGeom prst="rect">
            <a:avLst/>
          </a:prstGeom>
          <a:noFill/>
        </p:spPr>
        <p:txBody>
          <a:bodyPr wrap="square" rtlCol="0" anchor="ctr">
            <a:spAutoFit/>
          </a:bodyPr>
          <a:lstStyle/>
          <a:p>
            <a:pPr algn="ctr"/>
            <a:endParaRPr lang="en-US" sz="4800" dirty="0"/>
          </a:p>
          <a:p>
            <a:pPr algn="ctr"/>
            <a:endParaRPr lang="en-US" sz="4800" dirty="0"/>
          </a:p>
          <a:p>
            <a:pPr algn="ctr"/>
            <a:endParaRPr lang="en-US" sz="4800" dirty="0"/>
          </a:p>
        </p:txBody>
      </p:sp>
      <p:sp>
        <p:nvSpPr>
          <p:cNvPr id="4" name="TextBox 3"/>
          <p:cNvSpPr txBox="1"/>
          <p:nvPr/>
        </p:nvSpPr>
        <p:spPr>
          <a:xfrm>
            <a:off x="4796811" y="1706976"/>
            <a:ext cx="3315832" cy="5139869"/>
          </a:xfrm>
          <a:prstGeom prst="rect">
            <a:avLst/>
          </a:prstGeom>
          <a:noFill/>
        </p:spPr>
        <p:txBody>
          <a:bodyPr wrap="square" rtlCol="0">
            <a:spAutoFit/>
          </a:bodyPr>
          <a:lstStyle/>
          <a:p>
            <a:pPr algn="ctr"/>
            <a:endParaRPr lang="en-US" sz="1000" dirty="0"/>
          </a:p>
          <a:p>
            <a:pPr algn="ctr"/>
            <a:endParaRPr lang="en-US" sz="1000" dirty="0" smtClean="0"/>
          </a:p>
          <a:p>
            <a:pPr algn="ctr"/>
            <a:r>
              <a:rPr lang="en-US" sz="2000" dirty="0" smtClean="0"/>
              <a:t>“</a:t>
            </a:r>
            <a:r>
              <a:rPr lang="en-US" sz="2000" dirty="0"/>
              <a:t>We must rapidly begin the shift from a “thing-oriented” society to a “person-oriented” society. When machines and computers, profit motives and property rights are considered more important than people, the giant triplets of racism, materialism, and militarism are incapable of being conquered.”</a:t>
            </a:r>
          </a:p>
          <a:p>
            <a:pPr algn="ctr"/>
            <a:endParaRPr lang="en-US" sz="2000" dirty="0">
              <a:solidFill>
                <a:schemeClr val="bg1">
                  <a:lumMod val="50000"/>
                </a:schemeClr>
              </a:solidFill>
            </a:endParaRPr>
          </a:p>
          <a:p>
            <a:pPr algn="ctr"/>
            <a:r>
              <a:rPr lang="en-US" sz="2000" dirty="0">
                <a:solidFill>
                  <a:schemeClr val="bg1">
                    <a:lumMod val="50000"/>
                  </a:schemeClr>
                </a:solidFill>
              </a:rPr>
              <a:t>-Martin Luther King Jr.</a:t>
            </a:r>
          </a:p>
          <a:p>
            <a:pPr algn="ctr"/>
            <a:endParaRPr lang="en-US" sz="2000" dirty="0"/>
          </a:p>
          <a:p>
            <a:endParaRPr lang="en-US" dirty="0"/>
          </a:p>
        </p:txBody>
      </p:sp>
      <p:pic>
        <p:nvPicPr>
          <p:cNvPr id="6" name="Picture 5" descr="A group of people posing for the camera&#10;&#10;Description automatically generated">
            <a:extLst>
              <a:ext uri="{FF2B5EF4-FFF2-40B4-BE49-F238E27FC236}">
                <a16:creationId xmlns="" xmlns:a16="http://schemas.microsoft.com/office/drawing/2014/main" id="{76C0F13B-6782-6E42-98E2-3190D086BA2E}"/>
              </a:ext>
            </a:extLst>
          </p:cNvPr>
          <p:cNvPicPr>
            <a:picLocks noChangeAspect="1"/>
          </p:cNvPicPr>
          <p:nvPr/>
        </p:nvPicPr>
        <p:blipFill>
          <a:blip r:embed="rId2"/>
          <a:stretch>
            <a:fillRect/>
          </a:stretch>
        </p:blipFill>
        <p:spPr>
          <a:xfrm>
            <a:off x="877808" y="1888404"/>
            <a:ext cx="3396101" cy="4373248"/>
          </a:xfrm>
          <a:prstGeom prst="rect">
            <a:avLst/>
          </a:prstGeom>
        </p:spPr>
      </p:pic>
    </p:spTree>
    <p:extLst>
      <p:ext uri="{BB962C8B-B14F-4D97-AF65-F5344CB8AC3E}">
        <p14:creationId xmlns:p14="http://schemas.microsoft.com/office/powerpoint/2010/main" val="384719356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en-US" b="1" dirty="0"/>
              <a:t>Initial Questions</a:t>
            </a:r>
          </a:p>
        </p:txBody>
      </p:sp>
      <p:sp>
        <p:nvSpPr>
          <p:cNvPr id="4" name="Content Placeholder 3">
            <a:extLst>
              <a:ext uri="{FF2B5EF4-FFF2-40B4-BE49-F238E27FC236}">
                <a16:creationId xmlns="" xmlns:a16="http://schemas.microsoft.com/office/drawing/2014/main" id="{ACE22F72-BD8E-D848-8CC6-CE7EF9C0956B}"/>
              </a:ext>
            </a:extLst>
          </p:cNvPr>
          <p:cNvSpPr>
            <a:spLocks noGrp="1"/>
          </p:cNvSpPr>
          <p:nvPr>
            <p:ph sz="half" idx="1"/>
          </p:nvPr>
        </p:nvSpPr>
        <p:spPr/>
        <p:txBody>
          <a:bodyPr>
            <a:normAutofit fontScale="77500" lnSpcReduction="20000"/>
          </a:bodyPr>
          <a:lstStyle/>
          <a:p>
            <a:pPr marL="0" lvl="0" indent="0">
              <a:buNone/>
            </a:pPr>
            <a:r>
              <a:rPr lang="en-US" dirty="0"/>
              <a:t>How many public school children were homeless for part of the 2017-2018 year?  (This is before people lost their jobs due to COVID 19)</a:t>
            </a:r>
          </a:p>
          <a:p>
            <a:pPr marL="914400" lvl="1" indent="-457200">
              <a:buFont typeface="+mj-lt"/>
              <a:buAutoNum type="alphaLcParenR"/>
            </a:pPr>
            <a:r>
              <a:rPr lang="en-US" dirty="0"/>
              <a:t>1 million (1,000,000)</a:t>
            </a:r>
          </a:p>
          <a:p>
            <a:pPr marL="914400" lvl="1" indent="-457200">
              <a:buFont typeface="+mj-lt"/>
              <a:buAutoNum type="alphaLcParenR"/>
            </a:pPr>
            <a:r>
              <a:rPr lang="en-US" dirty="0"/>
              <a:t>80,000</a:t>
            </a:r>
          </a:p>
          <a:p>
            <a:pPr marL="914400" lvl="1" indent="-457200">
              <a:buFont typeface="+mj-lt"/>
              <a:buAutoNum type="alphaLcParenR"/>
            </a:pPr>
            <a:r>
              <a:rPr lang="en-US" dirty="0"/>
              <a:t>1 ½ million (1,500,000)</a:t>
            </a:r>
          </a:p>
          <a:p>
            <a:pPr marL="914400" lvl="1" indent="-457200">
              <a:buFont typeface="+mj-lt"/>
              <a:buAutoNum type="alphaLcParenR"/>
            </a:pPr>
            <a:r>
              <a:rPr lang="en-US" dirty="0"/>
              <a:t>600, 000</a:t>
            </a:r>
          </a:p>
          <a:p>
            <a:pPr marL="457200" lvl="1" indent="0">
              <a:buNone/>
            </a:pPr>
            <a:endParaRPr lang="en-US" dirty="0"/>
          </a:p>
          <a:p>
            <a:endParaRPr lang="en-US" dirty="0"/>
          </a:p>
        </p:txBody>
      </p:sp>
      <p:sp>
        <p:nvSpPr>
          <p:cNvPr id="5" name="Content Placeholder 4">
            <a:extLst>
              <a:ext uri="{FF2B5EF4-FFF2-40B4-BE49-F238E27FC236}">
                <a16:creationId xmlns="" xmlns:a16="http://schemas.microsoft.com/office/drawing/2014/main" id="{DC2F5717-70A6-084B-A820-C3EB193A4D5B}"/>
              </a:ext>
            </a:extLst>
          </p:cNvPr>
          <p:cNvSpPr>
            <a:spLocks noGrp="1"/>
          </p:cNvSpPr>
          <p:nvPr>
            <p:ph sz="half" idx="2"/>
          </p:nvPr>
        </p:nvSpPr>
        <p:spPr/>
        <p:txBody>
          <a:bodyPr>
            <a:normAutofit fontScale="77500" lnSpcReduction="20000"/>
          </a:bodyPr>
          <a:lstStyle/>
          <a:p>
            <a:pPr marL="0" indent="0">
              <a:buNone/>
            </a:pPr>
            <a:r>
              <a:rPr lang="en-US" dirty="0"/>
              <a:t>How many children died from gun violence in 2016?</a:t>
            </a:r>
          </a:p>
          <a:p>
            <a:pPr marL="514350" indent="-514350">
              <a:buFont typeface="+mj-lt"/>
              <a:buAutoNum type="alphaLcParenR"/>
            </a:pPr>
            <a:r>
              <a:rPr lang="en-US" dirty="0"/>
              <a:t>2400</a:t>
            </a:r>
          </a:p>
          <a:p>
            <a:pPr marL="514350" indent="-514350">
              <a:buFont typeface="+mj-lt"/>
              <a:buAutoNum type="alphaLcParenR"/>
            </a:pPr>
            <a:r>
              <a:rPr lang="en-US" dirty="0"/>
              <a:t>800</a:t>
            </a:r>
          </a:p>
          <a:p>
            <a:pPr marL="514350" indent="-514350">
              <a:buFont typeface="+mj-lt"/>
              <a:buAutoNum type="alphaLcParenR"/>
            </a:pPr>
            <a:r>
              <a:rPr lang="en-US" dirty="0"/>
              <a:t>2000</a:t>
            </a:r>
          </a:p>
          <a:p>
            <a:pPr marL="514350" indent="-514350">
              <a:buFont typeface="+mj-lt"/>
              <a:buAutoNum type="alphaLcParenR"/>
            </a:pPr>
            <a:r>
              <a:rPr lang="en-US" dirty="0"/>
              <a:t>1300</a:t>
            </a:r>
          </a:p>
          <a:p>
            <a:pPr marL="0" indent="0">
              <a:buNone/>
            </a:pPr>
            <a:endParaRPr lang="en-US" dirty="0"/>
          </a:p>
          <a:p>
            <a:pPr marL="0" indent="0">
              <a:buNone/>
            </a:pPr>
            <a:r>
              <a:rPr lang="en-US" dirty="0"/>
              <a:t>How many children did not have enough food in their homes in 2018?</a:t>
            </a:r>
          </a:p>
          <a:p>
            <a:pPr marL="514350" indent="-514350">
              <a:buFont typeface="+mj-lt"/>
              <a:buAutoNum type="alphaLcParenR"/>
            </a:pPr>
            <a:r>
              <a:rPr lang="en-US" dirty="0"/>
              <a:t>700,000</a:t>
            </a:r>
          </a:p>
          <a:p>
            <a:pPr marL="514350" indent="-514350">
              <a:buFont typeface="+mj-lt"/>
              <a:buAutoNum type="alphaLcParenR"/>
            </a:pPr>
            <a:r>
              <a:rPr lang="en-US" dirty="0"/>
              <a:t>11 million</a:t>
            </a:r>
          </a:p>
          <a:p>
            <a:pPr marL="514350" indent="-514350">
              <a:buFont typeface="+mj-lt"/>
              <a:buAutoNum type="alphaLcParenR"/>
            </a:pPr>
            <a:r>
              <a:rPr lang="en-US" dirty="0"/>
              <a:t>900</a:t>
            </a:r>
          </a:p>
          <a:p>
            <a:pPr marL="514350" indent="-514350">
              <a:buFont typeface="+mj-lt"/>
              <a:buAutoNum type="alphaLcParenR"/>
            </a:pPr>
            <a:r>
              <a:rPr lang="en-US" dirty="0"/>
              <a:t>5.5 million</a:t>
            </a:r>
          </a:p>
        </p:txBody>
      </p:sp>
    </p:spTree>
    <p:extLst>
      <p:ext uri="{BB962C8B-B14F-4D97-AF65-F5344CB8AC3E}">
        <p14:creationId xmlns:p14="http://schemas.microsoft.com/office/powerpoint/2010/main" val="182348212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sz="4800" b="1" dirty="0"/>
              <a:t>Answers</a:t>
            </a:r>
            <a:br>
              <a:rPr lang="en-US" sz="4800" b="1" dirty="0"/>
            </a:br>
            <a:r>
              <a:rPr lang="en-US" dirty="0"/>
              <a:t>to Initial Questions</a:t>
            </a:r>
            <a:endParaRPr lang="en-US" b="1" dirty="0"/>
          </a:p>
        </p:txBody>
      </p:sp>
      <p:sp>
        <p:nvSpPr>
          <p:cNvPr id="4" name="Content Placeholder 3">
            <a:extLst>
              <a:ext uri="{FF2B5EF4-FFF2-40B4-BE49-F238E27FC236}">
                <a16:creationId xmlns="" xmlns:a16="http://schemas.microsoft.com/office/drawing/2014/main" id="{ACE22F72-BD8E-D848-8CC6-CE7EF9C0956B}"/>
              </a:ext>
            </a:extLst>
          </p:cNvPr>
          <p:cNvSpPr>
            <a:spLocks noGrp="1"/>
          </p:cNvSpPr>
          <p:nvPr>
            <p:ph sz="half" idx="1"/>
          </p:nvPr>
        </p:nvSpPr>
        <p:spPr/>
        <p:txBody>
          <a:bodyPr>
            <a:normAutofit fontScale="77500" lnSpcReduction="20000"/>
          </a:bodyPr>
          <a:lstStyle/>
          <a:p>
            <a:pPr marL="0" lvl="0" indent="0">
              <a:buNone/>
            </a:pPr>
            <a:r>
              <a:rPr lang="en-US" dirty="0"/>
              <a:t>How many public school children were homeless for part of the 2017-2018 year?  (This is before people lost their jobs due to COVID 19)</a:t>
            </a:r>
          </a:p>
          <a:p>
            <a:pPr marL="914400" lvl="1" indent="-457200">
              <a:buFont typeface="+mj-lt"/>
              <a:buAutoNum type="alphaLcParenR"/>
            </a:pPr>
            <a:r>
              <a:rPr lang="en-US" dirty="0"/>
              <a:t>1 million (1,000,000)</a:t>
            </a:r>
          </a:p>
          <a:p>
            <a:pPr marL="914400" lvl="1" indent="-457200">
              <a:buFont typeface="+mj-lt"/>
              <a:buAutoNum type="alphaLcParenR"/>
            </a:pPr>
            <a:r>
              <a:rPr lang="en-US" dirty="0"/>
              <a:t>80,000</a:t>
            </a:r>
          </a:p>
          <a:p>
            <a:pPr marL="914400" lvl="1" indent="-457200">
              <a:buFont typeface="+mj-lt"/>
              <a:buAutoNum type="alphaLcParenR"/>
            </a:pPr>
            <a:r>
              <a:rPr lang="en-US" b="1" u="sng" dirty="0"/>
              <a:t>1 ½ million (1,500,000)</a:t>
            </a:r>
          </a:p>
          <a:p>
            <a:pPr marL="914400" lvl="1" indent="-457200">
              <a:buFont typeface="+mj-lt"/>
              <a:buAutoNum type="alphaLcParenR"/>
            </a:pPr>
            <a:r>
              <a:rPr lang="en-US" dirty="0"/>
              <a:t>600, 000</a:t>
            </a:r>
          </a:p>
          <a:p>
            <a:pPr marL="457200" lvl="1" indent="0">
              <a:buNone/>
            </a:pPr>
            <a:endParaRPr lang="en-US" dirty="0"/>
          </a:p>
          <a:p>
            <a:endParaRPr lang="en-US" dirty="0"/>
          </a:p>
        </p:txBody>
      </p:sp>
      <p:sp>
        <p:nvSpPr>
          <p:cNvPr id="5" name="Content Placeholder 4">
            <a:extLst>
              <a:ext uri="{FF2B5EF4-FFF2-40B4-BE49-F238E27FC236}">
                <a16:creationId xmlns="" xmlns:a16="http://schemas.microsoft.com/office/drawing/2014/main" id="{DC2F5717-70A6-084B-A820-C3EB193A4D5B}"/>
              </a:ext>
            </a:extLst>
          </p:cNvPr>
          <p:cNvSpPr>
            <a:spLocks noGrp="1"/>
          </p:cNvSpPr>
          <p:nvPr>
            <p:ph sz="half" idx="2"/>
          </p:nvPr>
        </p:nvSpPr>
        <p:spPr/>
        <p:txBody>
          <a:bodyPr>
            <a:normAutofit fontScale="77500" lnSpcReduction="20000"/>
          </a:bodyPr>
          <a:lstStyle/>
          <a:p>
            <a:pPr marL="0" indent="0">
              <a:buNone/>
            </a:pPr>
            <a:r>
              <a:rPr lang="en-US" dirty="0"/>
              <a:t>How many children died from gun violence in 2016?</a:t>
            </a:r>
          </a:p>
          <a:p>
            <a:pPr marL="514350" indent="-514350">
              <a:buFont typeface="+mj-lt"/>
              <a:buAutoNum type="alphaLcParenR"/>
            </a:pPr>
            <a:r>
              <a:rPr lang="en-US" b="1" u="sng" dirty="0"/>
              <a:t>2400</a:t>
            </a:r>
          </a:p>
          <a:p>
            <a:pPr marL="514350" indent="-514350">
              <a:buFont typeface="+mj-lt"/>
              <a:buAutoNum type="alphaLcParenR"/>
            </a:pPr>
            <a:r>
              <a:rPr lang="en-US" dirty="0"/>
              <a:t>800</a:t>
            </a:r>
          </a:p>
          <a:p>
            <a:pPr marL="514350" indent="-514350">
              <a:buFont typeface="+mj-lt"/>
              <a:buAutoNum type="alphaLcParenR"/>
            </a:pPr>
            <a:r>
              <a:rPr lang="en-US" dirty="0"/>
              <a:t>2000</a:t>
            </a:r>
          </a:p>
          <a:p>
            <a:pPr marL="514350" indent="-514350">
              <a:buFont typeface="+mj-lt"/>
              <a:buAutoNum type="alphaLcParenR"/>
            </a:pPr>
            <a:r>
              <a:rPr lang="en-US" dirty="0"/>
              <a:t>1300</a:t>
            </a:r>
          </a:p>
          <a:p>
            <a:pPr marL="0" indent="0">
              <a:buNone/>
            </a:pPr>
            <a:endParaRPr lang="en-US" dirty="0"/>
          </a:p>
          <a:p>
            <a:pPr marL="0" indent="0">
              <a:buNone/>
            </a:pPr>
            <a:r>
              <a:rPr lang="en-US" dirty="0"/>
              <a:t>How many children did not have enough food in their homes in 2018?</a:t>
            </a:r>
          </a:p>
          <a:p>
            <a:pPr marL="514350" indent="-514350">
              <a:buFont typeface="+mj-lt"/>
              <a:buAutoNum type="alphaLcParenR"/>
            </a:pPr>
            <a:r>
              <a:rPr lang="en-US" dirty="0"/>
              <a:t>700,000</a:t>
            </a:r>
          </a:p>
          <a:p>
            <a:pPr marL="514350" indent="-514350">
              <a:buFont typeface="+mj-lt"/>
              <a:buAutoNum type="alphaLcParenR"/>
            </a:pPr>
            <a:r>
              <a:rPr lang="en-US" b="1" u="sng" dirty="0"/>
              <a:t>11 million</a:t>
            </a:r>
          </a:p>
          <a:p>
            <a:pPr marL="514350" indent="-514350">
              <a:buFont typeface="+mj-lt"/>
              <a:buAutoNum type="alphaLcParenR"/>
            </a:pPr>
            <a:r>
              <a:rPr lang="en-US" dirty="0"/>
              <a:t>900</a:t>
            </a:r>
          </a:p>
          <a:p>
            <a:pPr marL="514350" indent="-514350">
              <a:buFont typeface="+mj-lt"/>
              <a:buAutoNum type="alphaLcParenR"/>
            </a:pPr>
            <a:r>
              <a:rPr lang="en-US" dirty="0"/>
              <a:t>5.5 million</a:t>
            </a:r>
          </a:p>
        </p:txBody>
      </p:sp>
    </p:spTree>
    <p:extLst>
      <p:ext uri="{BB962C8B-B14F-4D97-AF65-F5344CB8AC3E}">
        <p14:creationId xmlns:p14="http://schemas.microsoft.com/office/powerpoint/2010/main" val="52932703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8D216"/>
          </a:solidFill>
          <a:ln>
            <a:noFill/>
          </a:ln>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US" sz="5400" dirty="0" smtClean="0">
                <a:solidFill>
                  <a:schemeClr val="tx1"/>
                </a:solidFill>
              </a:rPr>
              <a:t>Let’s  Sing</a:t>
            </a:r>
            <a:endParaRPr lang="en-US" sz="5400" dirty="0">
              <a:solidFill>
                <a:schemeClr val="tx1"/>
              </a:solidFill>
            </a:endParaRPr>
          </a:p>
        </p:txBody>
      </p:sp>
      <p:pic>
        <p:nvPicPr>
          <p:cNvPr id="5" name="Online Media 4" descr="Somebody's Hurting My Brother Music Video">
            <a:hlinkClick r:id="" action="ppaction://media"/>
            <a:extLst>
              <a:ext uri="{FF2B5EF4-FFF2-40B4-BE49-F238E27FC236}">
                <a16:creationId xmlns="" xmlns:a16="http://schemas.microsoft.com/office/drawing/2014/main" id="{134E83E4-26E8-D048-999B-578B06431465}"/>
              </a:ext>
            </a:extLst>
          </p:cNvPr>
          <p:cNvPicPr>
            <a:picLocks noGrp="1" noRot="1" noChangeAspect="1"/>
          </p:cNvPicPr>
          <p:nvPr>
            <p:ph idx="1"/>
            <a:quickTimeFile r:link="rId1"/>
          </p:nvPr>
        </p:nvPicPr>
        <p:blipFill>
          <a:blip r:embed="rId4"/>
          <a:stretch>
            <a:fillRect/>
          </a:stretch>
        </p:blipFill>
        <p:spPr>
          <a:xfrm>
            <a:off x="549275" y="1724452"/>
            <a:ext cx="8045450" cy="4525963"/>
          </a:xfrm>
          <a:prstGeom prst="rect">
            <a:avLst/>
          </a:prstGeom>
        </p:spPr>
      </p:pic>
    </p:spTree>
    <p:extLst>
      <p:ext uri="{BB962C8B-B14F-4D97-AF65-F5344CB8AC3E}">
        <p14:creationId xmlns:p14="http://schemas.microsoft.com/office/powerpoint/2010/main" val="37513531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8D216"/>
          </a:solidFill>
          <a:ln>
            <a:noFill/>
          </a:ln>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en-US" dirty="0">
                <a:solidFill>
                  <a:schemeClr val="tx1"/>
                </a:solidFill>
              </a:rPr>
              <a:t>The Stories Behind the Numbers</a:t>
            </a:r>
            <a:br>
              <a:rPr lang="en-US" dirty="0">
                <a:solidFill>
                  <a:schemeClr val="tx1"/>
                </a:solidFill>
              </a:rPr>
            </a:br>
            <a:r>
              <a:rPr lang="en-US" dirty="0">
                <a:solidFill>
                  <a:schemeClr val="tx1"/>
                </a:solidFill>
              </a:rPr>
              <a:t>The Other America</a:t>
            </a:r>
          </a:p>
        </p:txBody>
      </p:sp>
      <p:pic>
        <p:nvPicPr>
          <p:cNvPr id="5" name="Online Media 4" descr="The Other America: The Poor People's Campaign (extended)">
            <a:hlinkClick r:id="" action="ppaction://media"/>
            <a:extLst>
              <a:ext uri="{FF2B5EF4-FFF2-40B4-BE49-F238E27FC236}">
                <a16:creationId xmlns="" xmlns:a16="http://schemas.microsoft.com/office/drawing/2014/main" id="{844B39CB-E0E5-8C4D-B289-D2AD654B8460}"/>
              </a:ext>
            </a:extLst>
          </p:cNvPr>
          <p:cNvPicPr>
            <a:picLocks noGrp="1" noRot="1" noChangeAspect="1"/>
          </p:cNvPicPr>
          <p:nvPr>
            <p:ph idx="1"/>
            <a:quickTimeFile r:link="rId1"/>
          </p:nvPr>
        </p:nvPicPr>
        <p:blipFill>
          <a:blip r:embed="rId3"/>
          <a:stretch>
            <a:fillRect/>
          </a:stretch>
        </p:blipFill>
        <p:spPr>
          <a:xfrm>
            <a:off x="549275" y="1600200"/>
            <a:ext cx="8045450" cy="4525963"/>
          </a:xfrm>
          <a:prstGeom prst="rect">
            <a:avLst/>
          </a:prstGeom>
        </p:spPr>
      </p:pic>
    </p:spTree>
    <p:extLst>
      <p:ext uri="{BB962C8B-B14F-4D97-AF65-F5344CB8AC3E}">
        <p14:creationId xmlns:p14="http://schemas.microsoft.com/office/powerpoint/2010/main" val="11240778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r>
              <a:rPr lang="en-US" dirty="0" smtClean="0"/>
              <a:t>Information  is  Power</a:t>
            </a:r>
            <a:endParaRPr lang="en-US" dirty="0"/>
          </a:p>
        </p:txBody>
      </p:sp>
      <p:sp>
        <p:nvSpPr>
          <p:cNvPr id="4" name="Content Placeholder 3">
            <a:extLst>
              <a:ext uri="{FF2B5EF4-FFF2-40B4-BE49-F238E27FC236}">
                <a16:creationId xmlns="" xmlns:a16="http://schemas.microsoft.com/office/drawing/2014/main" id="{F0ACA814-A5A4-B647-B697-874A013B228A}"/>
              </a:ext>
            </a:extLst>
          </p:cNvPr>
          <p:cNvSpPr>
            <a:spLocks noGrp="1"/>
          </p:cNvSpPr>
          <p:nvPr>
            <p:ph idx="1"/>
          </p:nvPr>
        </p:nvSpPr>
        <p:spPr>
          <a:xfrm>
            <a:off x="3180522" y="2407478"/>
            <a:ext cx="2341217" cy="3887305"/>
          </a:xfrm>
        </p:spPr>
        <p:txBody>
          <a:bodyPr>
            <a:normAutofit fontScale="47500" lnSpcReduction="20000"/>
          </a:bodyPr>
          <a:lstStyle/>
          <a:p>
            <a:pPr marL="0" indent="0" algn="ctr">
              <a:buNone/>
            </a:pPr>
            <a:endParaRPr lang="en-US" sz="800" dirty="0" smtClean="0"/>
          </a:p>
          <a:p>
            <a:pPr marL="0" indent="0" algn="ctr">
              <a:buNone/>
            </a:pPr>
            <a:r>
              <a:rPr lang="en-US" sz="2900" b="1" dirty="0" smtClean="0"/>
              <a:t>Children </a:t>
            </a:r>
            <a:r>
              <a:rPr lang="en-US" sz="2900" b="1" dirty="0"/>
              <a:t>– Youth – Education Fact Sheet</a:t>
            </a:r>
            <a:endParaRPr lang="en-US" sz="2900" dirty="0"/>
          </a:p>
          <a:p>
            <a:pPr marL="0" indent="0">
              <a:buNone/>
            </a:pPr>
            <a:endParaRPr lang="en-US" sz="1500" dirty="0" smtClean="0"/>
          </a:p>
          <a:p>
            <a:pPr marL="0" indent="0">
              <a:buNone/>
            </a:pPr>
            <a:r>
              <a:rPr lang="en-US" dirty="0" smtClean="0"/>
              <a:t>In </a:t>
            </a:r>
            <a:r>
              <a:rPr lang="en-US" dirty="0"/>
              <a:t>the U.S. today, 52.1 percent of children under the age of 18 are poor or low-income (38.5 million children). When more than half of our children do not know if they will have a place to sleep, nutritious meals, and safe communities, we are failing our families and compromising the future of this country. It does not need to be this way. We have abundant resources for our children. </a:t>
            </a:r>
          </a:p>
        </p:txBody>
      </p:sp>
      <p:graphicFrame>
        <p:nvGraphicFramePr>
          <p:cNvPr id="5" name="Object 4"/>
          <p:cNvGraphicFramePr>
            <a:graphicFrameLocks noChangeAspect="1"/>
          </p:cNvGraphicFramePr>
          <p:nvPr>
            <p:extLst>
              <p:ext uri="{D42A27DB-BD31-4B8C-83A1-F6EECF244321}">
                <p14:modId xmlns:p14="http://schemas.microsoft.com/office/powerpoint/2010/main" val="2376458270"/>
              </p:ext>
            </p:extLst>
          </p:nvPr>
        </p:nvGraphicFramePr>
        <p:xfrm>
          <a:off x="298173" y="2633869"/>
          <a:ext cx="2241826" cy="2989101"/>
        </p:xfrm>
        <a:graphic>
          <a:graphicData uri="http://schemas.openxmlformats.org/presentationml/2006/ole">
            <mc:AlternateContent xmlns:mc="http://schemas.openxmlformats.org/markup-compatibility/2006">
              <mc:Choice xmlns:v="urn:schemas-microsoft-com:vml" Requires="v">
                <p:oleObj spid="_x0000_s1045" name="Document" r:id="rId3" imgW="6858000" imgH="9144000" progId="Word.Document.12">
                  <p:embed/>
                </p:oleObj>
              </mc:Choice>
              <mc:Fallback>
                <p:oleObj name="Document" r:id="rId3" imgW="6858000" imgH="9144000" progId="Word.Document.12">
                  <p:embed/>
                  <p:pic>
                    <p:nvPicPr>
                      <p:cNvPr id="0" name=""/>
                      <p:cNvPicPr/>
                      <p:nvPr/>
                    </p:nvPicPr>
                    <p:blipFill>
                      <a:blip r:embed="rId4"/>
                      <a:stretch>
                        <a:fillRect/>
                      </a:stretch>
                    </p:blipFill>
                    <p:spPr>
                      <a:xfrm>
                        <a:off x="298173" y="2633869"/>
                        <a:ext cx="2241826" cy="2989101"/>
                      </a:xfrm>
                      <a:prstGeom prst="rect">
                        <a:avLst/>
                      </a:prstGeom>
                    </p:spPr>
                  </p:pic>
                </p:oleObj>
              </mc:Fallback>
            </mc:AlternateContent>
          </a:graphicData>
        </a:graphic>
      </p:graphicFrame>
      <p:sp>
        <p:nvSpPr>
          <p:cNvPr id="6" name="TextBox 5"/>
          <p:cNvSpPr txBox="1"/>
          <p:nvPr/>
        </p:nvSpPr>
        <p:spPr>
          <a:xfrm>
            <a:off x="4406348" y="3776870"/>
            <a:ext cx="184666" cy="369332"/>
          </a:xfrm>
          <a:prstGeom prst="rect">
            <a:avLst/>
          </a:prstGeom>
          <a:noFill/>
        </p:spPr>
        <p:txBody>
          <a:bodyPr wrap="none" rtlCol="0">
            <a:spAutoFit/>
          </a:bodyPr>
          <a:lstStyle/>
          <a:p>
            <a:r>
              <a:rPr lang="en-US" dirty="0"/>
              <a:t> </a:t>
            </a:r>
          </a:p>
        </p:txBody>
      </p:sp>
      <p:sp>
        <p:nvSpPr>
          <p:cNvPr id="7" name="TextBox 6"/>
          <p:cNvSpPr txBox="1"/>
          <p:nvPr/>
        </p:nvSpPr>
        <p:spPr>
          <a:xfrm>
            <a:off x="1457739" y="1755913"/>
            <a:ext cx="6096000" cy="523220"/>
          </a:xfrm>
          <a:prstGeom prst="rect">
            <a:avLst/>
          </a:prstGeom>
          <a:noFill/>
        </p:spPr>
        <p:txBody>
          <a:bodyPr wrap="square" rtlCol="0">
            <a:spAutoFit/>
          </a:bodyPr>
          <a:lstStyle/>
          <a:p>
            <a:pPr algn="ctr"/>
            <a:r>
              <a:rPr lang="en-US" sz="2800" u="sng" dirty="0"/>
              <a:t>In small groups, we will explore </a:t>
            </a:r>
            <a:r>
              <a:rPr lang="en-US" sz="2800" u="sng" dirty="0" smtClean="0"/>
              <a:t>data</a:t>
            </a:r>
            <a:endParaRPr lang="en-US" sz="2800" u="sng" dirty="0"/>
          </a:p>
        </p:txBody>
      </p:sp>
      <p:sp>
        <p:nvSpPr>
          <p:cNvPr id="8" name="TextBox 7"/>
          <p:cNvSpPr txBox="1"/>
          <p:nvPr/>
        </p:nvSpPr>
        <p:spPr>
          <a:xfrm>
            <a:off x="6405217" y="2760870"/>
            <a:ext cx="2009913" cy="3200876"/>
          </a:xfrm>
          <a:prstGeom prst="rect">
            <a:avLst/>
          </a:prstGeom>
          <a:noFill/>
        </p:spPr>
        <p:txBody>
          <a:bodyPr wrap="square" rtlCol="0">
            <a:spAutoFit/>
          </a:bodyPr>
          <a:lstStyle/>
          <a:p>
            <a:pPr algn="ctr"/>
            <a:r>
              <a:rPr lang="en-US" sz="1700" b="1" dirty="0" smtClean="0">
                <a:solidFill>
                  <a:srgbClr val="008000"/>
                </a:solidFill>
              </a:rPr>
              <a:t>National Priorities Project </a:t>
            </a:r>
            <a:r>
              <a:rPr lang="mr-IN" sz="1700" b="1" dirty="0" smtClean="0">
                <a:solidFill>
                  <a:srgbClr val="008000"/>
                </a:solidFill>
              </a:rPr>
              <a:t>–</a:t>
            </a:r>
            <a:r>
              <a:rPr lang="en-US" sz="1700" b="1" dirty="0" smtClean="0">
                <a:solidFill>
                  <a:srgbClr val="008000"/>
                </a:solidFill>
              </a:rPr>
              <a:t> Data Tool</a:t>
            </a:r>
          </a:p>
          <a:p>
            <a:endParaRPr lang="en-US" sz="1000" b="1" dirty="0">
              <a:solidFill>
                <a:srgbClr val="008000"/>
              </a:solidFill>
            </a:endParaRPr>
          </a:p>
          <a:p>
            <a:r>
              <a:rPr lang="en-US" sz="1300" b="1" dirty="0" smtClean="0">
                <a:solidFill>
                  <a:srgbClr val="008000"/>
                </a:solidFill>
              </a:rPr>
              <a:t>Fighting for a U.S. federal budget that prioritizes peace, economic security and shared prosperity</a:t>
            </a:r>
          </a:p>
          <a:p>
            <a:endParaRPr lang="en-US" sz="1000" b="1" dirty="0" smtClean="0">
              <a:solidFill>
                <a:srgbClr val="008000"/>
              </a:solidFill>
            </a:endParaRPr>
          </a:p>
          <a:p>
            <a:pPr algn="ctr"/>
            <a:r>
              <a:rPr lang="en-US" sz="1600" b="1" dirty="0" smtClean="0">
                <a:solidFill>
                  <a:srgbClr val="008000"/>
                </a:solidFill>
              </a:rPr>
              <a:t>Trade-Offs:</a:t>
            </a:r>
          </a:p>
          <a:p>
            <a:pPr algn="ctr"/>
            <a:r>
              <a:rPr lang="en-US" sz="1600" b="1" dirty="0" smtClean="0">
                <a:solidFill>
                  <a:srgbClr val="008000"/>
                </a:solidFill>
              </a:rPr>
              <a:t>Your Money, </a:t>
            </a:r>
          </a:p>
          <a:p>
            <a:pPr algn="ctr"/>
            <a:r>
              <a:rPr lang="en-US" sz="1600" b="1" dirty="0" smtClean="0">
                <a:solidFill>
                  <a:srgbClr val="008000"/>
                </a:solidFill>
              </a:rPr>
              <a:t>Your Choices</a:t>
            </a:r>
          </a:p>
          <a:p>
            <a:pPr algn="ctr"/>
            <a:endParaRPr lang="en-US" sz="1600" b="1" dirty="0">
              <a:solidFill>
                <a:srgbClr val="008000"/>
              </a:solidFill>
            </a:endParaRPr>
          </a:p>
          <a:p>
            <a:pPr algn="ctr"/>
            <a:r>
              <a:rPr lang="en-US" sz="1600" b="1" dirty="0" smtClean="0">
                <a:solidFill>
                  <a:srgbClr val="008000"/>
                </a:solidFill>
              </a:rPr>
              <a:t>$$$$$$$$$$$$$$$$$</a:t>
            </a:r>
          </a:p>
          <a:p>
            <a:pPr algn="ctr"/>
            <a:endParaRPr lang="en-US" sz="1600" b="1" dirty="0">
              <a:solidFill>
                <a:srgbClr val="008000"/>
              </a:solidFill>
            </a:endParaRPr>
          </a:p>
        </p:txBody>
      </p:sp>
    </p:spTree>
    <p:extLst>
      <p:ext uri="{BB962C8B-B14F-4D97-AF65-F5344CB8AC3E}">
        <p14:creationId xmlns:p14="http://schemas.microsoft.com/office/powerpoint/2010/main" val="172740965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chor="ctr">
            <a:normAutofit fontScale="90000"/>
          </a:bodyPr>
          <a:lstStyle/>
          <a:p>
            <a:r>
              <a:rPr lang="en-US" sz="4000" dirty="0"/>
              <a:t>What do scriptures</a:t>
            </a:r>
            <a:br>
              <a:rPr lang="en-US" sz="4000" dirty="0"/>
            </a:br>
            <a:r>
              <a:rPr lang="en-US" sz="4000" dirty="0"/>
              <a:t>have to say about justice?</a:t>
            </a:r>
          </a:p>
        </p:txBody>
      </p:sp>
      <p:sp>
        <p:nvSpPr>
          <p:cNvPr id="3" name="Content Placeholder 2">
            <a:extLst>
              <a:ext uri="{FF2B5EF4-FFF2-40B4-BE49-F238E27FC236}">
                <a16:creationId xmlns="" xmlns:a16="http://schemas.microsoft.com/office/drawing/2014/main" id="{B54B154E-1325-5E46-AC5F-3FD1FF38E598}"/>
              </a:ext>
            </a:extLst>
          </p:cNvPr>
          <p:cNvSpPr>
            <a:spLocks noGrp="1"/>
          </p:cNvSpPr>
          <p:nvPr>
            <p:ph sz="half" idx="1"/>
          </p:nvPr>
        </p:nvSpPr>
        <p:spPr/>
        <p:txBody>
          <a:bodyPr>
            <a:normAutofit fontScale="77500" lnSpcReduction="20000"/>
          </a:bodyPr>
          <a:lstStyle/>
          <a:p>
            <a:pPr marL="0" indent="0">
              <a:buNone/>
            </a:pPr>
            <a:endParaRPr lang="en-US" sz="800" b="1" dirty="0" smtClean="0"/>
          </a:p>
          <a:p>
            <a:pPr marL="0" indent="0">
              <a:buNone/>
            </a:pPr>
            <a:r>
              <a:rPr lang="en-US" b="1" dirty="0" smtClean="0"/>
              <a:t>Christian Testament </a:t>
            </a:r>
            <a:r>
              <a:rPr lang="en-US" b="1" dirty="0"/>
              <a:t>- Luke 4:18</a:t>
            </a:r>
          </a:p>
          <a:p>
            <a:pPr marL="0" indent="0">
              <a:buNone/>
            </a:pPr>
            <a:r>
              <a:rPr lang="en-US" dirty="0"/>
              <a:t>The spirit of the Lord is upon me, because he has anointed me to bring good news to the poor. He has send me to proclaim release to the captives and recovery of sight to the blind, to let the oppressed go free.</a:t>
            </a:r>
          </a:p>
          <a:p>
            <a:pPr marL="0" indent="0">
              <a:buNone/>
            </a:pPr>
            <a:endParaRPr lang="en-US" dirty="0"/>
          </a:p>
          <a:p>
            <a:pPr marL="0" indent="0">
              <a:buNone/>
            </a:pPr>
            <a:r>
              <a:rPr lang="en-US" b="1" dirty="0"/>
              <a:t>The Qur’an – Surat-al-Maida 8</a:t>
            </a:r>
          </a:p>
          <a:p>
            <a:pPr marL="0" indent="0">
              <a:buNone/>
            </a:pPr>
            <a:r>
              <a:rPr lang="en-US" dirty="0"/>
              <a:t>You who believe! Show integrity for the sake of Allah, wearing witness with justice. Do not let hatred for a people incite you into not being just. Be just.</a:t>
            </a:r>
          </a:p>
          <a:p>
            <a:pPr marL="0" indent="0">
              <a:buNone/>
            </a:pPr>
            <a:endParaRPr lang="en-US" dirty="0"/>
          </a:p>
          <a:p>
            <a:pPr marL="0" indent="0">
              <a:buNone/>
            </a:pPr>
            <a:endParaRPr lang="en-US" dirty="0"/>
          </a:p>
        </p:txBody>
      </p:sp>
      <p:sp>
        <p:nvSpPr>
          <p:cNvPr id="5" name="Content Placeholder 4">
            <a:extLst>
              <a:ext uri="{FF2B5EF4-FFF2-40B4-BE49-F238E27FC236}">
                <a16:creationId xmlns="" xmlns:a16="http://schemas.microsoft.com/office/drawing/2014/main" id="{79875A4F-B811-CC48-AE1F-DDD243BBB474}"/>
              </a:ext>
            </a:extLst>
          </p:cNvPr>
          <p:cNvSpPr>
            <a:spLocks noGrp="1"/>
          </p:cNvSpPr>
          <p:nvPr>
            <p:ph sz="half" idx="2"/>
          </p:nvPr>
        </p:nvSpPr>
        <p:spPr>
          <a:xfrm>
            <a:off x="4572000" y="1600200"/>
            <a:ext cx="4114800" cy="4525963"/>
          </a:xfrm>
        </p:spPr>
        <p:txBody>
          <a:bodyPr>
            <a:normAutofit fontScale="77500" lnSpcReduction="20000"/>
          </a:bodyPr>
          <a:lstStyle/>
          <a:p>
            <a:pPr marL="0" indent="0">
              <a:buNone/>
            </a:pPr>
            <a:endParaRPr lang="en-US" sz="800" b="1" dirty="0" smtClean="0"/>
          </a:p>
          <a:p>
            <a:pPr marL="0" indent="0">
              <a:buNone/>
            </a:pPr>
            <a:r>
              <a:rPr lang="en-US" b="1" dirty="0" smtClean="0"/>
              <a:t>Hebrew </a:t>
            </a:r>
            <a:r>
              <a:rPr lang="en-US" b="1" dirty="0"/>
              <a:t>Scriptures – Isaiah 58:5-7</a:t>
            </a:r>
          </a:p>
          <a:p>
            <a:pPr marL="0" indent="0">
              <a:buNone/>
            </a:pPr>
            <a:r>
              <a:rPr lang="en-US" dirty="0"/>
              <a:t>Will you call this a fast, a day acceptable to the Lord? Is this not the fast that I choose to loos the bonds of injustice, to undo the thongs of the yoke, to let the oppressed go free, and to break every yoke? Is it not to share your bread with the hungry and bring the homeless into your house; when you see the naked, to cover them</a:t>
            </a:r>
            <a:r>
              <a:rPr lang="en-US" dirty="0" smtClean="0"/>
              <a:t>.</a:t>
            </a:r>
            <a:endParaRPr lang="en-US" dirty="0"/>
          </a:p>
        </p:txBody>
      </p:sp>
    </p:spTree>
    <p:extLst>
      <p:ext uri="{BB962C8B-B14F-4D97-AF65-F5344CB8AC3E}">
        <p14:creationId xmlns:p14="http://schemas.microsoft.com/office/powerpoint/2010/main" val="13086446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8D216"/>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normAutofit/>
          </a:bodyPr>
          <a:lstStyle/>
          <a:p>
            <a:r>
              <a:rPr lang="en-US" sz="4000" dirty="0">
                <a:solidFill>
                  <a:schemeClr val="tx1"/>
                </a:solidFill>
              </a:rPr>
              <a:t>Poor People’s Campaign Demands</a:t>
            </a:r>
          </a:p>
        </p:txBody>
      </p:sp>
      <p:pic>
        <p:nvPicPr>
          <p:cNvPr id="5" name="Online Media 4" descr="Poor People's Campaign List of Demands: &quot;Everybody's got a right to live&quot;">
            <a:hlinkClick r:id="" action="ppaction://media"/>
            <a:extLst>
              <a:ext uri="{FF2B5EF4-FFF2-40B4-BE49-F238E27FC236}">
                <a16:creationId xmlns="" xmlns:a16="http://schemas.microsoft.com/office/drawing/2014/main" id="{8B423A33-621E-3541-B9E2-C48CF963ED0C}"/>
              </a:ext>
            </a:extLst>
          </p:cNvPr>
          <p:cNvPicPr>
            <a:picLocks noGrp="1" noRot="1" noChangeAspect="1"/>
          </p:cNvPicPr>
          <p:nvPr>
            <p:ph idx="1"/>
            <a:quickTimeFile r:link="rId1"/>
          </p:nvPr>
        </p:nvPicPr>
        <p:blipFill>
          <a:blip r:embed="rId4"/>
          <a:stretch>
            <a:fillRect/>
          </a:stretch>
        </p:blipFill>
        <p:spPr>
          <a:xfrm>
            <a:off x="549275" y="1600200"/>
            <a:ext cx="8045450" cy="4525963"/>
          </a:xfrm>
          <a:prstGeom prst="rect">
            <a:avLst/>
          </a:prstGeom>
        </p:spPr>
      </p:pic>
    </p:spTree>
    <p:extLst>
      <p:ext uri="{BB962C8B-B14F-4D97-AF65-F5344CB8AC3E}">
        <p14:creationId xmlns:p14="http://schemas.microsoft.com/office/powerpoint/2010/main" val="23799771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3500</TotalTime>
  <Words>684</Words>
  <Application>Microsoft Macintosh PowerPoint</Application>
  <PresentationFormat>On-screen Show (4:3)</PresentationFormat>
  <Paragraphs>117</Paragraphs>
  <Slides>13</Slides>
  <Notes>7</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5" baseType="lpstr">
      <vt:lpstr>Office Theme</vt:lpstr>
      <vt:lpstr>Document</vt:lpstr>
      <vt:lpstr>  Bringing Justice   </vt:lpstr>
      <vt:lpstr>Welcome!</vt:lpstr>
      <vt:lpstr>Initial Questions</vt:lpstr>
      <vt:lpstr>Answers to Initial Questions</vt:lpstr>
      <vt:lpstr>Let’s  Sing</vt:lpstr>
      <vt:lpstr>The Stories Behind the Numbers The Other America</vt:lpstr>
      <vt:lpstr>Information  is  Power</vt:lpstr>
      <vt:lpstr>What do scriptures have to say about justice?</vt:lpstr>
      <vt:lpstr>Poor People’s Campaign Demands</vt:lpstr>
      <vt:lpstr>Moving from Analysis to Action</vt:lpstr>
      <vt:lpstr>What I / We Will Do</vt:lpstr>
      <vt:lpstr>Closing Song</vt:lpstr>
      <vt:lpstr>Forward together, not one step back</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Bringing Justice   </dc:title>
  <dc:creator>Karen Collins</dc:creator>
  <cp:lastModifiedBy>Karen Collins</cp:lastModifiedBy>
  <cp:revision>42</cp:revision>
  <dcterms:created xsi:type="dcterms:W3CDTF">2020-05-19T16:49:11Z</dcterms:created>
  <dcterms:modified xsi:type="dcterms:W3CDTF">2020-07-23T19:58:40Z</dcterms:modified>
</cp:coreProperties>
</file>